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1224"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a:t>
            </a:r>
            <a:r>
              <a:rPr lang="en-US" sz="1200" b="0" i="0" kern="1200" baseline="0" dirty="0" smtClean="0">
                <a:solidFill>
                  <a:schemeClr val="tx1"/>
                </a:solidFill>
                <a:effectLst/>
                <a:latin typeface="+mn-lt"/>
                <a:ea typeface="+mn-ea"/>
                <a:cs typeface="+mn-cs"/>
              </a:rPr>
              <a:t> boys</a:t>
            </a:r>
            <a:r>
              <a:rPr lang="en-US" sz="1200" b="0" i="0" kern="1200" dirty="0" smtClean="0">
                <a:solidFill>
                  <a:schemeClr val="tx1"/>
                </a:solidFill>
                <a:effectLst/>
                <a:latin typeface="+mn-lt"/>
                <a:ea typeface="+mn-ea"/>
                <a:cs typeface="+mn-cs"/>
              </a:rPr>
              <a:t>’ classroom played each game one day; one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boys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lumMod val="50000"/>
                  </a:schemeClr>
                </a:solidFill>
              </a:rPr>
              <a:t>Here’s Suzy. She is a girl. She plays Green-Ball.</a:t>
            </a:r>
            <a:endParaRPr lang="en-US" sz="1200" dirty="0">
              <a:solidFill>
                <a:schemeClr val="bg1">
                  <a:lumMod val="50000"/>
                </a:schemeClr>
              </a:solidFill>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a:t>
            </a:r>
            <a:r>
              <a:rPr lang="en-US" sz="1200" i="0" kern="1200" baseline="0" dirty="0" smtClean="0">
                <a:solidFill>
                  <a:schemeClr val="tx1"/>
                </a:solidFill>
                <a:effectLst/>
                <a:latin typeface="+mn-lt"/>
                <a:ea typeface="+mn-ea"/>
                <a:cs typeface="+mn-cs"/>
              </a:rPr>
              <a:t>I’m going to turn the </a:t>
            </a:r>
            <a:r>
              <a:rPr lang="en-US" sz="1200" i="0" kern="1200" baseline="0" dirty="0" smtClean="0">
                <a:solidFill>
                  <a:schemeClr val="tx1"/>
                </a:solidFill>
                <a:effectLst/>
                <a:latin typeface="+mn-lt"/>
                <a:ea typeface="+mn-ea"/>
                <a:cs typeface="+mn-cs"/>
              </a:rPr>
              <a:t>voice recorder on so that I can remember how we </a:t>
            </a:r>
            <a:r>
              <a:rPr lang="en-US" sz="1200" i="0" kern="1200" baseline="0" smtClean="0">
                <a:solidFill>
                  <a:schemeClr val="tx1"/>
                </a:solidFill>
                <a:effectLst/>
                <a:latin typeface="+mn-lt"/>
                <a:ea typeface="+mn-ea"/>
                <a:cs typeface="+mn-cs"/>
              </a:rPr>
              <a:t>played </a:t>
            </a:r>
            <a:r>
              <a:rPr lang="en-US" sz="1200" i="0" kern="1200" baseline="0" smtClean="0">
                <a:solidFill>
                  <a:schemeClr val="tx1"/>
                </a:solidFill>
                <a:effectLst/>
                <a:latin typeface="+mn-lt"/>
                <a:ea typeface="+mn-ea"/>
                <a:cs typeface="+mn-cs"/>
              </a:rPr>
              <a:t>the game </a:t>
            </a:r>
            <a:r>
              <a:rPr lang="en-US" sz="1200" i="0" kern="1200" baseline="0" dirty="0" smtClean="0">
                <a:solidFill>
                  <a:schemeClr val="tx1"/>
                </a:solidFill>
                <a:effectLst/>
                <a:latin typeface="+mn-lt"/>
                <a:ea typeface="+mn-ea"/>
                <a:cs typeface="+mn-cs"/>
              </a:rPr>
              <a:t>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Green-Ball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Green-Ball if her family tried to stop her from playing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Green-Ball?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smtClean="0">
                <a:solidFill>
                  <a:schemeClr val="tx1"/>
                </a:solidFill>
                <a:effectLst/>
                <a:latin typeface="+mn-lt"/>
                <a:ea typeface="+mn-ea"/>
                <a:cs typeface="+mn-cs"/>
              </a:rPr>
              <a:t> yellow</a:t>
            </a:r>
            <a:r>
              <a:rPr lang="en-US" sz="1200" b="0" i="0" kern="1200" dirty="0" smtClean="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smtClean="0">
                <a:solidFill>
                  <a:schemeClr val="tx1"/>
                </a:solidFill>
                <a:effectLst/>
                <a:latin typeface="+mn-lt"/>
                <a:ea typeface="+mn-ea"/>
                <a:cs typeface="+mn-cs"/>
              </a:rPr>
              <a:t> same size as </a:t>
            </a:r>
            <a:r>
              <a:rPr lang="en-US" sz="1200" b="0" i="0" kern="1200" dirty="0" smtClean="0">
                <a:solidFill>
                  <a:schemeClr val="tx1"/>
                </a:solidFill>
                <a:effectLst/>
                <a:latin typeface="+mn-lt"/>
                <a:ea typeface="+mn-ea"/>
                <a:cs typeface="+mn-cs"/>
              </a:rPr>
              <a:t>the bucket for 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smtClean="0">
                <a:solidFill>
                  <a:schemeClr val="tx1"/>
                </a:solidFill>
                <a:effectLst/>
                <a:latin typeface="+mn-lt"/>
                <a:ea typeface="+mn-ea"/>
                <a:cs typeface="+mn-cs"/>
              </a:rPr>
              <a:t> the bucket for </a:t>
            </a:r>
            <a:r>
              <a:rPr lang="en-US" sz="1200" b="0" i="0" kern="1200" dirty="0" smtClean="0">
                <a:solidFill>
                  <a:schemeClr val="tx1"/>
                </a:solidFill>
                <a:effectLst/>
                <a:latin typeface="+mn-lt"/>
                <a:ea typeface="+mn-ea"/>
                <a:cs typeface="+mn-cs"/>
              </a:rPr>
              <a:t>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2/9/2019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2.jpg"/><Relationship Id="rId7"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smtClean="0">
                <a:solidFill>
                  <a:schemeClr val="bg1">
                    <a:lumMod val="65000"/>
                  </a:schemeClr>
                </a:solidFill>
              </a:rPr>
              <a:t>So </a:t>
            </a:r>
            <a:r>
              <a:rPr lang="en-US" sz="1200" dirty="0">
                <a:solidFill>
                  <a:schemeClr val="bg1">
                    <a:lumMod val="65000"/>
                  </a:schemeClr>
                </a:solidFill>
              </a:rPr>
              <a:t>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smtClean="0">
                <a:solidFill>
                  <a:schemeClr val="bg1">
                    <a:lumMod val="65000"/>
                  </a:schemeClr>
                </a:solidFill>
              </a:rPr>
              <a:t>So</a:t>
            </a:r>
            <a:r>
              <a:rPr lang="en-US" sz="1200" dirty="0">
                <a:solidFill>
                  <a:schemeClr val="bg1">
                    <a:lumMod val="65000"/>
                  </a:schemeClr>
                </a:solidFill>
              </a:rPr>
              <a:t>,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3513591" cy="307777"/>
          </a:xfrm>
          <a:prstGeom prst="rect">
            <a:avLst/>
          </a:prstGeom>
          <a:noFill/>
        </p:spPr>
        <p:txBody>
          <a:bodyPr wrap="none" rtlCol="0">
            <a:spAutoFit/>
          </a:bodyPr>
          <a:lstStyle/>
          <a:p>
            <a:r>
              <a:rPr lang="en-US" sz="1400" dirty="0">
                <a:solidFill>
                  <a:schemeClr val="bg1">
                    <a:lumMod val="65000"/>
                  </a:schemeClr>
                </a:solidFill>
              </a:rPr>
              <a:t>Here’s Suzy. She is a girl. She plays </a:t>
            </a:r>
            <a:r>
              <a:rPr lang="en-US" sz="1400" dirty="0" smtClean="0">
                <a:solidFill>
                  <a:schemeClr val="bg1">
                    <a:lumMod val="65000"/>
                  </a:schemeClr>
                </a:solidFill>
              </a:rPr>
              <a:t>Green-Ball</a:t>
            </a:r>
            <a:r>
              <a:rPr lang="en-US" sz="1400" dirty="0">
                <a:solidFill>
                  <a:schemeClr val="bg1">
                    <a:lumMod val="65000"/>
                  </a:schemeClr>
                </a:solidFill>
              </a:rPr>
              <a:t>.</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grpSp>
        <p:nvGrpSpPr>
          <p:cNvPr id="6" name="Group 5"/>
          <p:cNvGrpSpPr/>
          <p:nvPr/>
        </p:nvGrpSpPr>
        <p:grpSpPr>
          <a:xfrm>
            <a:off x="2332044" y="1020350"/>
            <a:ext cx="7376160" cy="4940376"/>
            <a:chOff x="2332044" y="1020350"/>
            <a:chExt cx="7376160" cy="49403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8" name="TextBox 7"/>
          <p:cNvSpPr txBox="1"/>
          <p:nvPr/>
        </p:nvSpPr>
        <p:spPr>
          <a:xfrm>
            <a:off x="3193143" y="5917183"/>
            <a:ext cx="4718343" cy="307777"/>
          </a:xfrm>
          <a:prstGeom prst="rect">
            <a:avLst/>
          </a:prstGeom>
          <a:noFill/>
        </p:spPr>
        <p:txBody>
          <a:bodyPr wrap="none" rtlCol="0">
            <a:spAutoFit/>
          </a:bodyPr>
          <a:lstStyle/>
          <a:p>
            <a:r>
              <a:rPr lang="en-US" sz="1400" dirty="0">
                <a:solidFill>
                  <a:schemeClr val="bg1">
                    <a:lumMod val="65000"/>
                  </a:schemeClr>
                </a:solidFill>
              </a:rPr>
              <a:t>Do you think she played </a:t>
            </a:r>
            <a:r>
              <a:rPr lang="en-US" sz="1400" dirty="0" smtClean="0">
                <a:solidFill>
                  <a:schemeClr val="bg1">
                    <a:lumMod val="65000"/>
                  </a:schemeClr>
                </a:solidFill>
              </a:rPr>
              <a:t>Green-Ball when </a:t>
            </a:r>
            <a:r>
              <a:rPr lang="en-US" sz="1400" dirty="0">
                <a:solidFill>
                  <a:schemeClr val="bg1">
                    <a:lumMod val="65000"/>
                  </a:schemeClr>
                </a:solidFill>
              </a:rPr>
              <a:t>she was 4 years old? </a:t>
            </a:r>
          </a:p>
        </p:txBody>
      </p:sp>
      <p:grpSp>
        <p:nvGrpSpPr>
          <p:cNvPr id="9" name="Group 8"/>
          <p:cNvGrpSpPr/>
          <p:nvPr/>
        </p:nvGrpSpPr>
        <p:grpSpPr>
          <a:xfrm>
            <a:off x="5836335" y="2134842"/>
            <a:ext cx="4789855" cy="3208130"/>
            <a:chOff x="2332044" y="1020350"/>
            <a:chExt cx="7376160" cy="494037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11" name="TextBox 10"/>
          <p:cNvSpPr txBox="1"/>
          <p:nvPr/>
        </p:nvSpPr>
        <p:spPr>
          <a:xfrm>
            <a:off x="4158343" y="5859126"/>
            <a:ext cx="3504101" cy="307777"/>
          </a:xfrm>
          <a:prstGeom prst="rect">
            <a:avLst/>
          </a:prstGeom>
          <a:noFill/>
        </p:spPr>
        <p:txBody>
          <a:bodyPr wrap="none" rtlCol="0">
            <a:spAutoFit/>
          </a:bodyPr>
          <a:lstStyle/>
          <a:p>
            <a:r>
              <a:rPr lang="en-US" sz="1400" dirty="0">
                <a:solidFill>
                  <a:schemeClr val="bg1">
                    <a:lumMod val="65000"/>
                  </a:schemeClr>
                </a:solidFill>
              </a:rPr>
              <a:t>Do you think she will always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12" name="Group 11"/>
          <p:cNvGrpSpPr/>
          <p:nvPr/>
        </p:nvGrpSpPr>
        <p:grpSpPr>
          <a:xfrm>
            <a:off x="1445921" y="1765057"/>
            <a:ext cx="4789855" cy="3208130"/>
            <a:chOff x="2332044" y="1020350"/>
            <a:chExt cx="7376160" cy="49403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cartoon parents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478691" y="578077"/>
            <a:ext cx="2477533" cy="2404123"/>
            <a:chOff x="887891" y="1985962"/>
            <a:chExt cx="2477533" cy="2404123"/>
          </a:xfrm>
        </p:grpSpPr>
        <p:pic>
          <p:nvPicPr>
            <p:cNvPr id="12" name="Picture 2" descr="Image result for cartoon parents drawing"/>
            <p:cNvPicPr>
              <a:picLocks noChangeAspect="1" noChangeArrowheads="1"/>
            </p:cNvPicPr>
            <p:nvPr/>
          </p:nvPicPr>
          <p:blipFill rotWithShape="1">
            <a:blip r:embed="rId4">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Green-Ball if her family tried to stop her from playing Green-Ball? </a:t>
            </a:r>
          </a:p>
        </p:txBody>
      </p:sp>
      <p:grpSp>
        <p:nvGrpSpPr>
          <p:cNvPr id="16" name="Group 15"/>
          <p:cNvGrpSpPr/>
          <p:nvPr/>
        </p:nvGrpSpPr>
        <p:grpSpPr>
          <a:xfrm>
            <a:off x="4151086" y="3831770"/>
            <a:ext cx="3645493" cy="2481943"/>
            <a:chOff x="3020039" y="1336566"/>
            <a:chExt cx="6007849" cy="4090296"/>
          </a:xfrm>
        </p:grpSpPr>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9327" t="6400" r="12190" b="10806"/>
            <a:stretch/>
          </p:blipFill>
          <p:spPr>
            <a:xfrm>
              <a:off x="3020039" y="1336566"/>
              <a:ext cx="5788997" cy="4090296"/>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10"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6" descr="http://clipart-library.com/images/zTX5r8EG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artoon Images Of Children Learning Background 1 HD Wallpapers "/>
          <p:cNvPicPr>
            <a:picLocks noChangeAspect="1" noChangeArrowheads="1"/>
          </p:cNvPicPr>
          <p:nvPr/>
        </p:nvPicPr>
        <p:blipFill rotWithShape="1">
          <a:blip r:embed="rId5">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cartoon school children girls"/>
          <p:cNvPicPr>
            <a:picLocks noChangeAspect="1" noChangeArrowheads="1"/>
          </p:cNvPicPr>
          <p:nvPr/>
        </p:nvPicPr>
        <p:blipFill rotWithShape="1">
          <a:blip r:embed="rId6">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015829" y="6516118"/>
            <a:ext cx="6137899"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15" name="Group 14"/>
          <p:cNvGrpSpPr/>
          <p:nvPr/>
        </p:nvGrpSpPr>
        <p:grpSpPr>
          <a:xfrm>
            <a:off x="4053255" y="2046513"/>
            <a:ext cx="4085487" cy="2736361"/>
            <a:chOff x="2332044" y="1020350"/>
            <a:chExt cx="7376160" cy="494037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1684</TotalTime>
  <Words>1527</Words>
  <Application>Microsoft Office PowerPoint</Application>
  <PresentationFormat>Widescreen</PresentationFormat>
  <Paragraphs>92</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114</cp:revision>
  <dcterms:created xsi:type="dcterms:W3CDTF">2019-01-29T04:19:50Z</dcterms:created>
  <dcterms:modified xsi:type="dcterms:W3CDTF">2019-02-09T19:27:57Z</dcterms:modified>
</cp:coreProperties>
</file>